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handoutMasterIdLst>
    <p:handoutMasterId r:id="rId10"/>
  </p:handoutMasterIdLst>
  <p:sldIdLst>
    <p:sldId id="274" r:id="rId4"/>
    <p:sldId id="278" r:id="rId5"/>
    <p:sldId id="280" r:id="rId6"/>
    <p:sldId id="282" r:id="rId7"/>
    <p:sldId id="281" r:id="rId8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140"/>
    <a:srgbClr val="ED7616"/>
    <a:srgbClr val="848E2B"/>
    <a:srgbClr val="CE3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990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02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0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3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5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9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3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2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5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8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65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936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455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8913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59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32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926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5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3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78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5815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6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C67-A36A-4B82-B165-D8FB85978915}" type="datetimeFigureOut">
              <a:rPr lang="zh-CN" altLang="en-US" smtClean="0"/>
              <a:t>2020/12/10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4BBD-A927-46F5-BA57-41789BC2826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FEC67-A36A-4B82-B165-D8FB8597891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E4BBD-A927-46F5-BA57-41789BC2826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70363" y="-1129470"/>
            <a:ext cx="5212704" cy="9202334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1" y="699920"/>
            <a:ext cx="584059" cy="90593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98" y="699920"/>
            <a:ext cx="584059" cy="905932"/>
          </a:xfrm>
          <a:prstGeom prst="rect">
            <a:avLst/>
          </a:prstGeom>
        </p:spPr>
      </p:pic>
      <p:sp>
        <p:nvSpPr>
          <p:cNvPr id="36" name="TextBox 76"/>
          <p:cNvSpPr txBox="1"/>
          <p:nvPr/>
        </p:nvSpPr>
        <p:spPr>
          <a:xfrm>
            <a:off x="2704431" y="3724217"/>
            <a:ext cx="63588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ED7616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國產豬肉</a:t>
            </a:r>
            <a:endParaRPr lang="zh-CN" altLang="en-US" sz="9600" dirty="0">
              <a:solidFill>
                <a:srgbClr val="ED7616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pic>
        <p:nvPicPr>
          <p:cNvPr id="72" name="图片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257" y="224000"/>
            <a:ext cx="1613532" cy="157508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114" y="2076697"/>
            <a:ext cx="1600140" cy="1613701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863" y="5459764"/>
            <a:ext cx="1149881" cy="1151173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282" y="1818379"/>
            <a:ext cx="1365343" cy="1376777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55" y="125802"/>
            <a:ext cx="1229546" cy="1269712"/>
          </a:xfrm>
          <a:prstGeom prst="rect">
            <a:avLst/>
          </a:prstGeom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1" name="TextBox 76"/>
          <p:cNvSpPr txBox="1"/>
          <p:nvPr/>
        </p:nvSpPr>
        <p:spPr>
          <a:xfrm>
            <a:off x="2704432" y="1981211"/>
            <a:ext cx="63588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ED7616"/>
                </a:solidFill>
                <a:latin typeface="華康POP1體W7(P)" panose="040B0700000000000000" pitchFamily="82" charset="-120"/>
                <a:ea typeface="華康POP1體W7(P)" panose="040B0700000000000000" pitchFamily="82" charset="-120"/>
              </a:rPr>
              <a:t>本園皆使用</a:t>
            </a:r>
            <a:endParaRPr lang="zh-CN" altLang="en-US" sz="9600" dirty="0">
              <a:solidFill>
                <a:srgbClr val="ED7616"/>
              </a:solidFill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pic>
        <p:nvPicPr>
          <p:cNvPr id="1026" name="Picture 2" descr="阿嚕米豬豬– LINE貼圖| LINE STORE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12656" r="7888" b="11489"/>
          <a:stretch/>
        </p:blipFill>
        <p:spPr bwMode="auto">
          <a:xfrm>
            <a:off x="7972424" y="3924300"/>
            <a:ext cx="3114675" cy="277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26" y="278109"/>
            <a:ext cx="10968037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117" y="278109"/>
            <a:ext cx="584059" cy="905932"/>
          </a:xfrm>
          <a:prstGeom prst="rect">
            <a:avLst/>
          </a:prstGeom>
        </p:spPr>
      </p:pic>
      <p:pic>
        <p:nvPicPr>
          <p:cNvPr id="1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50" y="199902"/>
            <a:ext cx="584059" cy="905932"/>
          </a:xfrm>
          <a:prstGeom prst="rect">
            <a:avLst/>
          </a:prstGeom>
        </p:spPr>
      </p:pic>
      <p:sp>
        <p:nvSpPr>
          <p:cNvPr id="17" name="Teardrop 25"/>
          <p:cNvSpPr/>
          <p:nvPr/>
        </p:nvSpPr>
        <p:spPr>
          <a:xfrm rot="5400000">
            <a:off x="1373343" y="1243063"/>
            <a:ext cx="648873" cy="648873"/>
          </a:xfrm>
          <a:prstGeom prst="roundRect">
            <a:avLst/>
          </a:prstGeom>
          <a:solidFill>
            <a:srgbClr val="ED7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24" y="3699152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ardrop 21"/>
          <p:cNvSpPr/>
          <p:nvPr/>
        </p:nvSpPr>
        <p:spPr>
          <a:xfrm rot="5400000">
            <a:off x="6496038" y="1320173"/>
            <a:ext cx="648873" cy="648873"/>
          </a:xfrm>
          <a:prstGeom prst="roundRect">
            <a:avLst/>
          </a:prstGeom>
          <a:solidFill>
            <a:srgbClr val="07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517" y="3552012"/>
            <a:ext cx="6461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76"/>
          <p:cNvSpPr txBox="1"/>
          <p:nvPr/>
        </p:nvSpPr>
        <p:spPr>
          <a:xfrm>
            <a:off x="2111543" y="3718996"/>
            <a:ext cx="140618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取出試劑卡</a:t>
            </a:r>
            <a:endParaRPr lang="zh-CN" altLang="en-US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7348541" y="1045716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取得肉汁</a:t>
            </a:r>
            <a:endParaRPr lang="zh-CN" altLang="en-US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76"/>
          <p:cNvSpPr txBox="1"/>
          <p:nvPr/>
        </p:nvSpPr>
        <p:spPr>
          <a:xfrm>
            <a:off x="2095816" y="1133289"/>
            <a:ext cx="1098541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泡熱水</a:t>
            </a:r>
            <a:endParaRPr lang="zh-CN" altLang="en-US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6699" y="1105834"/>
            <a:ext cx="38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TextBox 76"/>
          <p:cNvSpPr txBox="1"/>
          <p:nvPr/>
        </p:nvSpPr>
        <p:spPr>
          <a:xfrm>
            <a:off x="7254445" y="3553600"/>
            <a:ext cx="208005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滴三滴</a:t>
            </a:r>
            <a:r>
              <a:rPr lang="zh-TW" altLang="en-US" dirty="0" smtClean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肉汁於</a:t>
            </a:r>
            <a:r>
              <a:rPr lang="en-US" altLang="zh-TW" dirty="0" smtClean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TW" altLang="en-US" dirty="0" smtClean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內</a:t>
            </a:r>
            <a:endParaRPr lang="zh-CN" altLang="en-US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5" name="Picture 7" descr="Z:\10-0總務組(採購-楊億庭)\10-1總務採購(餐點採購-億庭、星星)\2相關公文\1091120國產豬肉\1091210萊豬_201210_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36" y="1523847"/>
            <a:ext cx="3066733" cy="17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:\10-0總務組(採購-楊億庭)\10-1總務採購(餐點採購-億庭、星星)\2相關公文\1091120國產豬肉\1091210萊豬_201210_1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" b="4020"/>
          <a:stretch/>
        </p:blipFill>
        <p:spPr bwMode="auto">
          <a:xfrm>
            <a:off x="7348541" y="3922932"/>
            <a:ext cx="3605209" cy="20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Z:\10-0總務組(採購-楊億庭)\10-1總務採購(餐點採購-億庭、星星)\2相關公文\1091120國產豬肉\1091210萊豬_201210_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43" y="4258765"/>
            <a:ext cx="3194627" cy="179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:\10-0總務組(採購-楊億庭)\10-1總務採購(餐點採購-億庭、星星)\2相關公文\1091120國產豬肉\1091210萊豬_201210_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85" y="1415048"/>
            <a:ext cx="3187521" cy="1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矩形 43"/>
          <p:cNvSpPr/>
          <p:nvPr/>
        </p:nvSpPr>
        <p:spPr>
          <a:xfrm>
            <a:off x="1443399" y="3560543"/>
            <a:ext cx="38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695493" y="3451173"/>
            <a:ext cx="38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29393" y="1203998"/>
            <a:ext cx="382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zh-TW" alt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Text Box 3"/>
          <p:cNvSpPr>
            <a:spLocks noChangeArrowheads="1"/>
          </p:cNvSpPr>
          <p:nvPr/>
        </p:nvSpPr>
        <p:spPr bwMode="auto">
          <a:xfrm>
            <a:off x="2132881" y="503165"/>
            <a:ext cx="773414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基隆市立過港</a:t>
            </a:r>
            <a:r>
              <a:rPr lang="zh-TW" altLang="en-US" sz="3200" dirty="0" smtClean="0">
                <a:solidFill>
                  <a:schemeClr val="bg2">
                    <a:lumMod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幼兒園</a:t>
            </a:r>
            <a:r>
              <a:rPr lang="en-US" altLang="zh-TW" sz="3200" dirty="0" smtClean="0">
                <a:solidFill>
                  <a:schemeClr val="bg2">
                    <a:lumMod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-</a:t>
            </a:r>
            <a:r>
              <a:rPr lang="zh-TW" altLang="en-US" sz="3200" dirty="0" smtClean="0">
                <a:solidFill>
                  <a:schemeClr val="bg2">
                    <a:lumMod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萊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克多巴</a:t>
            </a:r>
            <a:r>
              <a:rPr lang="zh-TW" altLang="en-US" sz="3200" smtClean="0">
                <a:solidFill>
                  <a:schemeClr val="bg2">
                    <a:lumMod val="25000"/>
                  </a:schemeClr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胺試劑實測</a:t>
            </a:r>
            <a:endParaRPr lang="en-US" altLang="zh-CN" sz="3200" dirty="0" smtClean="0">
              <a:solidFill>
                <a:schemeClr val="bg2">
                  <a:lumMod val="25000"/>
                </a:schemeClr>
              </a:solidFill>
              <a:latin typeface="華康中圓體" panose="020F0509000000000000" pitchFamily="49" charset="-120"/>
              <a:ea typeface="華康中圓體" panose="020F0509000000000000" pitchFamily="49" charset="-12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73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0611" y="-1921124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75" y="256862"/>
            <a:ext cx="584059" cy="90593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50" y="180662"/>
            <a:ext cx="584059" cy="905932"/>
          </a:xfrm>
          <a:prstGeom prst="rect">
            <a:avLst/>
          </a:prstGeom>
        </p:spPr>
      </p:pic>
      <p:pic>
        <p:nvPicPr>
          <p:cNvPr id="3075" name="Picture 3" descr="Z:\10-0總務組(採購-楊億庭)\10-1總務採購(餐點採購-億庭、星星)\2相關公文\1091120國產豬肉\1091210萊豬_2012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70" y="2371938"/>
            <a:ext cx="4831144" cy="212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:\10-0總務組(採購-楊億庭)\10-1總務採購(餐點採購-億庭、星星)\2相關公文\1091120國產豬肉\1091210萊豬_201210_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35" y="2128138"/>
            <a:ext cx="4795913" cy="269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1"/>
          <p:cNvSpPr>
            <a:spLocks noChangeArrowheads="1"/>
          </p:cNvSpPr>
          <p:nvPr/>
        </p:nvSpPr>
        <p:spPr bwMode="auto">
          <a:xfrm>
            <a:off x="1309773" y="1400307"/>
            <a:ext cx="727831" cy="727831"/>
          </a:xfrm>
          <a:prstGeom prst="roundRect">
            <a:avLst/>
          </a:prstGeom>
          <a:solidFill>
            <a:srgbClr val="ED7616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椭圆 1"/>
          <p:cNvSpPr>
            <a:spLocks noChangeArrowheads="1"/>
          </p:cNvSpPr>
          <p:nvPr/>
        </p:nvSpPr>
        <p:spPr bwMode="auto">
          <a:xfrm>
            <a:off x="6119735" y="1324107"/>
            <a:ext cx="727831" cy="727831"/>
          </a:xfrm>
          <a:prstGeom prst="roundRect">
            <a:avLst/>
          </a:prstGeom>
          <a:solidFill>
            <a:srgbClr val="07A140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2171119" y="1533388"/>
            <a:ext cx="362146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CE322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萊克多巴胺快篩試劑判讀</a:t>
            </a:r>
            <a:endParaRPr lang="zh-CN" altLang="en-US" sz="2400" dirty="0">
              <a:solidFill>
                <a:srgbClr val="CE322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153278" y="1457189"/>
            <a:ext cx="332422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848E2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檢體判讀</a:t>
            </a:r>
            <a:r>
              <a:rPr lang="zh-TW" altLang="en-US" sz="2400" dirty="0" smtClean="0">
                <a:solidFill>
                  <a:srgbClr val="848E2B"/>
                </a:solidFill>
                <a:latin typeface="華康儷粗圓(P)"/>
                <a:ea typeface="華康儷粗圓(P)"/>
              </a:rPr>
              <a:t>㆒陰性</a:t>
            </a:r>
            <a:r>
              <a:rPr lang="en-US" altLang="zh-TW" sz="2400" dirty="0" smtClean="0">
                <a:solidFill>
                  <a:srgbClr val="848E2B"/>
                </a:solidFill>
                <a:latin typeface="華康儷粗圓(P)"/>
                <a:ea typeface="華康儷粗圓(P)"/>
              </a:rPr>
              <a:t>(</a:t>
            </a:r>
            <a:r>
              <a:rPr lang="zh-TW" altLang="en-US" sz="2400" dirty="0" smtClean="0">
                <a:solidFill>
                  <a:srgbClr val="848E2B"/>
                </a:solidFill>
                <a:latin typeface="華康儷粗圓(P)"/>
                <a:ea typeface="華康儷粗圓(P)"/>
              </a:rPr>
              <a:t>正常</a:t>
            </a:r>
            <a:r>
              <a:rPr lang="en-US" altLang="zh-TW" sz="2400" dirty="0" smtClean="0">
                <a:solidFill>
                  <a:srgbClr val="848E2B"/>
                </a:solidFill>
                <a:latin typeface="華康儷粗圓(P)"/>
                <a:ea typeface="華康儷粗圓(P)"/>
              </a:rPr>
              <a:t>)</a:t>
            </a:r>
            <a:endParaRPr lang="zh-CN" altLang="en-US" sz="2400" dirty="0">
              <a:solidFill>
                <a:srgbClr val="848E2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1240596" y="5258064"/>
            <a:ext cx="9758277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華康儷粗圓(P)"/>
                <a:ea typeface="華康儷粗圓(P)"/>
              </a:rPr>
              <a:t>★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本園豬肉萊克多巴胺的含量在閥值</a:t>
            </a:r>
            <a:r>
              <a:rPr lang="en-US" altLang="zh-TW" sz="32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(2ppb)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以下</a:t>
            </a:r>
            <a:endParaRPr lang="zh-CN" altLang="en-US" sz="32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4" name="Text Box 3"/>
          <p:cNvSpPr>
            <a:spLocks noChangeArrowheads="1"/>
          </p:cNvSpPr>
          <p:nvPr/>
        </p:nvSpPr>
        <p:spPr bwMode="auto">
          <a:xfrm>
            <a:off x="629650" y="4673157"/>
            <a:ext cx="5429174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200" dirty="0" smtClean="0">
                <a:solidFill>
                  <a:srgbClr val="FF0000"/>
                </a:solidFill>
                <a:latin typeface="華康儷粗圓(P)"/>
                <a:ea typeface="華康儷粗圓(P)"/>
                <a:sym typeface="Calibri" panose="020F0502020204030204" pitchFamily="34" charset="0"/>
              </a:rPr>
              <a:t>★</a:t>
            </a:r>
            <a:r>
              <a:rPr lang="zh-TW" altLang="en-US" sz="32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本園每個月檢驗一次</a:t>
            </a:r>
            <a:endParaRPr lang="en-US" altLang="zh-CN" sz="3200" dirty="0" smtClean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6333" y="-1921122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60152" y="-1921122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 descr="Z:\10-0總務組(採購-楊億庭)\10-1總務採購(餐點採購-億庭、星星)\2相關公文\1091120國產豬肉\1091210萊豬_201210_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0251" b="8353"/>
          <a:stretch/>
        </p:blipFill>
        <p:spPr bwMode="auto">
          <a:xfrm>
            <a:off x="8539217" y="2026282"/>
            <a:ext cx="2232259" cy="336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Z:\10-0總務組(採購-楊億庭)\10-1總務採購(餐點採購-億庭、星星)\2相關公文\1091120國產豬肉\1091210萊豬_201210_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" t="5065" r="-1" b="16149"/>
          <a:stretch/>
        </p:blipFill>
        <p:spPr bwMode="auto">
          <a:xfrm rot="16200000">
            <a:off x="1534319" y="2081452"/>
            <a:ext cx="3151179" cy="34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75" y="256862"/>
            <a:ext cx="584059" cy="90593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949" y="180662"/>
            <a:ext cx="584059" cy="905932"/>
          </a:xfrm>
          <a:prstGeom prst="rect">
            <a:avLst/>
          </a:prstGeom>
        </p:spPr>
      </p:pic>
      <p:pic>
        <p:nvPicPr>
          <p:cNvPr id="4100" name="Picture 4" descr="Z:\10-0總務組(採購-楊億庭)\10-1總務採購(餐點採購-億庭、星星)\2相關公文\1091120國產豬肉\1091210萊豬_201210_2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" t="13333" r="2710" b="39985"/>
          <a:stretch/>
        </p:blipFill>
        <p:spPr bwMode="auto">
          <a:xfrm>
            <a:off x="4848223" y="2225290"/>
            <a:ext cx="3400425" cy="317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ardrop 37"/>
          <p:cNvSpPr/>
          <p:nvPr/>
        </p:nvSpPr>
        <p:spPr>
          <a:xfrm rot="5400000">
            <a:off x="1457938" y="1311090"/>
            <a:ext cx="648874" cy="648873"/>
          </a:xfrm>
          <a:prstGeom prst="roundRect">
            <a:avLst/>
          </a:prstGeom>
          <a:solidFill>
            <a:srgbClr val="CE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ardrop 33"/>
          <p:cNvSpPr/>
          <p:nvPr/>
        </p:nvSpPr>
        <p:spPr>
          <a:xfrm rot="5400000">
            <a:off x="7924211" y="1262065"/>
            <a:ext cx="648873" cy="648873"/>
          </a:xfrm>
          <a:prstGeom prst="roundRect">
            <a:avLst/>
          </a:prstGeom>
          <a:solidFill>
            <a:srgbClr val="848E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6"/>
          <p:cNvSpPr txBox="1"/>
          <p:nvPr/>
        </p:nvSpPr>
        <p:spPr>
          <a:xfrm>
            <a:off x="1997647" y="1487230"/>
            <a:ext cx="436505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溫體豬肉來源 </a:t>
            </a:r>
            <a:r>
              <a:rPr lang="en-US" altLang="zh-TW" dirty="0" smtClean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QR-Code</a:t>
            </a:r>
            <a:r>
              <a:rPr lang="zh-TW" altLang="en-US" dirty="0" smtClean="0">
                <a:solidFill>
                  <a:srgbClr val="ED76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及查詢結果</a:t>
            </a:r>
            <a:endParaRPr lang="zh-CN" altLang="en-US" dirty="0">
              <a:solidFill>
                <a:srgbClr val="ED761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8827563" y="1302564"/>
            <a:ext cx="1943913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solidFill>
                  <a:srgbClr val="07A1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溫體豬屠宰證明</a:t>
            </a:r>
            <a:endParaRPr lang="zh-CN" altLang="en-US" dirty="0">
              <a:solidFill>
                <a:srgbClr val="07A1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49622" y="4999961"/>
            <a:ext cx="82667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本園</a:t>
            </a:r>
            <a:endParaRPr lang="zh-TW" altLang="en-US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Text Box 3"/>
          <p:cNvSpPr>
            <a:spLocks noChangeArrowheads="1"/>
          </p:cNvSpPr>
          <p:nvPr/>
        </p:nvSpPr>
        <p:spPr bwMode="auto">
          <a:xfrm>
            <a:off x="1943176" y="661023"/>
            <a:ext cx="773414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本園豬肉食材來源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—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豬肉生產追朔</a:t>
            </a:r>
            <a:endParaRPr lang="en-US" altLang="zh-CN" sz="3200" dirty="0" smtClean="0">
              <a:latin typeface="華康中圓體" panose="020F0509000000000000" pitchFamily="49" charset="-120"/>
              <a:ea typeface="華康中圓體" panose="020F0509000000000000" pitchFamily="49" charset="-12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8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03010" y="-1921123"/>
            <a:ext cx="6064960" cy="10706879"/>
          </a:xfrm>
          <a:prstGeom prst="rect">
            <a:avLst/>
          </a:prstGeom>
          <a:effectLst>
            <a:outerShdw blurRad="127000" dist="635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圖片 1"/>
          <p:cNvPicPr/>
          <p:nvPr/>
        </p:nvPicPr>
        <p:blipFill rotWithShape="1">
          <a:blip r:embed="rId4"/>
          <a:srcRect r="2052" b="4216"/>
          <a:stretch/>
        </p:blipFill>
        <p:spPr>
          <a:xfrm>
            <a:off x="1486914" y="1332269"/>
            <a:ext cx="9163797" cy="4972049"/>
          </a:xfrm>
          <a:prstGeom prst="rect">
            <a:avLst/>
          </a:prstGeom>
        </p:spPr>
      </p:pic>
      <p:pic>
        <p:nvPicPr>
          <p:cNvPr id="3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05" y="243585"/>
            <a:ext cx="584059" cy="90593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125" y="208057"/>
            <a:ext cx="584059" cy="905932"/>
          </a:xfrm>
          <a:prstGeom prst="rect">
            <a:avLst/>
          </a:prstGeom>
        </p:spPr>
      </p:pic>
      <p:sp>
        <p:nvSpPr>
          <p:cNvPr id="5" name="Text Box 3"/>
          <p:cNvSpPr>
            <a:spLocks noChangeArrowheads="1"/>
          </p:cNvSpPr>
          <p:nvPr/>
        </p:nvSpPr>
        <p:spPr bwMode="auto">
          <a:xfrm>
            <a:off x="1943176" y="661023"/>
            <a:ext cx="7734147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校園食材登錄平台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—</a:t>
            </a: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  <a:sym typeface="Calibri" panose="020F0502020204030204" pitchFamily="34" charset="0"/>
              </a:rPr>
              <a:t>豬肉生產追朔</a:t>
            </a:r>
            <a:endParaRPr lang="en-US" altLang="zh-CN" sz="3200" dirty="0" smtClean="0">
              <a:latin typeface="華康中圓體" panose="020F0509000000000000" pitchFamily="49" charset="-120"/>
              <a:ea typeface="華康中圓體" panose="020F0509000000000000" pitchFamily="49" charset="-12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0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117</Words>
  <Application>Microsoft Office PowerPoint</Application>
  <PresentationFormat>自訂</PresentationFormat>
  <Paragraphs>20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5</vt:i4>
      </vt:variant>
    </vt:vector>
  </HeadingPairs>
  <TitlesOfParts>
    <vt:vector size="8" baseType="lpstr">
      <vt:lpstr>Office 主题</vt:lpstr>
      <vt:lpstr>1_Office 主题</vt:lpstr>
      <vt:lpstr>2_Office 主题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赵春波</dc:creator>
  <cp:lastModifiedBy>USER</cp:lastModifiedBy>
  <cp:revision>40</cp:revision>
  <cp:lastPrinted>2020-12-10T04:58:09Z</cp:lastPrinted>
  <dcterms:created xsi:type="dcterms:W3CDTF">2017-03-15T07:36:00Z</dcterms:created>
  <dcterms:modified xsi:type="dcterms:W3CDTF">2020-12-10T04:58:38Z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